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s/slide18.xml" ContentType="application/vnd.openxmlformats-officedocument.presentationml.slide+xml"/>
  <Override PartName="/ppt/commentAuthors.xml" ContentType="application/vnd.openxmlformats-officedocument.presentationml.commentAuthors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s/slide16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14.xml" ContentType="application/vnd.openxmlformats-officedocument.presentationml.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s/slide19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  <Override PartName="/ppt/slides/slide1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756" r:id="rId1"/>
  </p:sldMasterIdLst>
  <p:notesMasterIdLst>
    <p:notesMasterId r:id="rId21"/>
  </p:notesMasterIdLst>
  <p:sldIdLst>
    <p:sldId id="256" r:id="rId2"/>
    <p:sldId id="260" r:id="rId3"/>
    <p:sldId id="261" r:id="rId4"/>
    <p:sldId id="267" r:id="rId5"/>
    <p:sldId id="262" r:id="rId6"/>
    <p:sldId id="268" r:id="rId7"/>
    <p:sldId id="270" r:id="rId8"/>
    <p:sldId id="271" r:id="rId9"/>
    <p:sldId id="272" r:id="rId10"/>
    <p:sldId id="273" r:id="rId11"/>
    <p:sldId id="269" r:id="rId12"/>
    <p:sldId id="274" r:id="rId13"/>
    <p:sldId id="275" r:id="rId14"/>
    <p:sldId id="277" r:id="rId15"/>
    <p:sldId id="278" r:id="rId16"/>
    <p:sldId id="279" r:id="rId17"/>
    <p:sldId id="280" r:id="rId18"/>
    <p:sldId id="281" r:id="rId19"/>
    <p:sldId id="282" r:id="rId2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mAuthor id="0" name="profile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>
          <a:srgbClr val="FF0000"/>
        </p14:laserClr>
      </p:ext>
      <p:ext uri="{2FDB2607-1784-4EEB-B798-7EB5836EED8A}">
        <p14:showMediaCtrls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1"/>
      </p:ext>
    </p:extLst>
  </p:showPr>
  <p:extLst>
    <p:ext uri="{E76CE94A-603C-4142-B9EB-6D1370010A27}">
      <p14:discardImageEditData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0"/>
    </p:ext>
    <p:ext uri="{D31A062A-798A-4329-ABDD-BBA856620510}">
      <p14:defaultImageDpi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>
      <p:cViewPr>
        <p:scale>
          <a:sx n="48" d="100"/>
          <a:sy n="48" d="100"/>
        </p:scale>
        <p:origin x="-2624" y="-159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printerSettings" Target="printerSettings/printerSettings1.bin"/><Relationship Id="rId23" Type="http://schemas.openxmlformats.org/officeDocument/2006/relationships/commentAuthors" Target="commentAuthors.xml"/><Relationship Id="rId24" Type="http://schemas.openxmlformats.org/officeDocument/2006/relationships/presProps" Target="presProps.xml"/><Relationship Id="rId25" Type="http://schemas.openxmlformats.org/officeDocument/2006/relationships/viewProps" Target="viewProps.xml"/><Relationship Id="rId26" Type="http://schemas.openxmlformats.org/officeDocument/2006/relationships/theme" Target="theme/theme1.xml"/><Relationship Id="rId27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22D08E31-1B1E-4EEF-AFDD-A1AA49845FF2}" type="datetimeFigureOut">
              <a:rPr lang="en-US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559E9587-5E90-43D3-9087-50BBA066A19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308276140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9140000">
            <a:off x="817112" y="1730403"/>
            <a:ext cx="5648623" cy="1204306"/>
          </a:xfrm>
        </p:spPr>
        <p:txBody>
          <a:bodyPr bIns="9144"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19140000">
            <a:off x="1212277" y="2470925"/>
            <a:ext cx="6511131" cy="329259"/>
          </a:xfrm>
        </p:spPr>
        <p:txBody>
          <a:bodyPr tIns="9144">
            <a:normAutofit/>
          </a:bodyPr>
          <a:lstStyle>
            <a:lvl1pPr marL="0" indent="0" algn="l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C6CF969-9AC0-418B-97E4-53CE868A3D67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777AF8C-B258-4D28-9BE0-BF6F67714C15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06BE0669-86A4-4DE9-BBA2-B137621FB60B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5EFCECF-0612-4A50-801A-1D65FC3AFBFD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467836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46783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70F27290-306C-44D8-BBB4-CD15C22C7A05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19EAE66-1863-423D-BDAC-048FCA4A0000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FA2503A-1696-4370-8F4E-6CC91B9D934C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5C0DBCC-500C-4577-9F51-973ABE2182E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819399" y="1726737"/>
            <a:ext cx="5650992" cy="1207509"/>
          </a:xfrm>
        </p:spPr>
        <p:txBody>
          <a:bodyPr bIns="9144" anchor="b"/>
          <a:lstStyle>
            <a:lvl1pPr algn="l">
              <a:defRPr kumimoji="0" lang="en-US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 rot="19140000">
            <a:off x="1216152" y="2468304"/>
            <a:ext cx="6510528" cy="329184"/>
          </a:xfrm>
        </p:spPr>
        <p:txBody>
          <a:bodyPr anchor="t">
            <a:normAutofit/>
          </a:bodyPr>
          <a:lstStyle>
            <a:lvl1pPr marL="0" indent="0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7D09636-569B-485D-B345-40E6BAE939DA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D3A7590-4120-4554-B7D2-5D2A50AFABD0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00016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4DA2C0F-1A3E-4942-A4B5-DC7B8A6AA97C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FC0C8F-518F-416E-BC65-41D309A1C98E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9150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00016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00016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F65929F-2D43-4419-9B52-D6B9DA44CE14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4DBBC82-CC2F-4481-89CF-B716CB0339FF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F6D8861-3968-4EC6-AB7B-F48B9EC20331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44F048B-EB90-47F3-9C97-B3F710B5F4D3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E5BE71D-2AE9-4A41-8264-095F2B504909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3F6C08D-058C-4339-A4A8-0635E6A1FF73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ight Triangle 1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Right Triangle 17"/>
          <p:cNvSpPr/>
          <p:nvPr/>
        </p:nvSpPr>
        <p:spPr>
          <a:xfrm rot="5400000">
            <a:off x="433389" y="-433387"/>
            <a:ext cx="6858000" cy="7724778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784930" y="1576103"/>
            <a:ext cx="5212080" cy="1089427"/>
          </a:xfrm>
        </p:spPr>
        <p:txBody>
          <a:bodyPr bIns="0" anchor="b"/>
          <a:lstStyle>
            <a:lvl1pPr algn="l">
              <a:defRPr kumimoji="0" lang="en-US" sz="2800" b="0" i="0" u="none" strike="noStrike" kern="1200" cap="all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9552" y="2618912"/>
            <a:ext cx="3807779" cy="332468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297954" y="2253385"/>
            <a:ext cx="5794760" cy="623314"/>
          </a:xfrm>
        </p:spPr>
        <p:txBody>
          <a:bodyPr>
            <a:normAutofit/>
          </a:bodyPr>
          <a:lstStyle>
            <a:lvl1pPr marL="0" indent="0">
              <a:buNone/>
              <a:defRPr lang="en-US" sz="1400" b="1" kern="1200" dirty="0" smtClean="0">
                <a:solidFill>
                  <a:srgbClr val="FFFFFF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F87BD88-5C20-4E11-990F-7D6C6EEFE8FC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ln>
            <a:solidFill>
              <a:schemeClr val="tx2"/>
            </a:solidFill>
          </a:ln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B74D63A2-B72E-49D9-9B99-B2F96FD343A0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4"/>
          </p:nvPr>
        </p:nvSpPr>
        <p:spPr>
          <a:xfrm>
            <a:off x="2028825" y="0"/>
            <a:ext cx="7115175" cy="6858000"/>
          </a:xfrm>
          <a:custGeom>
            <a:avLst/>
            <a:gdLst>
              <a:gd name="connsiteX0" fmla="*/ 0 w 7104888"/>
              <a:gd name="connsiteY0" fmla="*/ 0 h 6858000"/>
              <a:gd name="connsiteX1" fmla="*/ 7104888 w 7104888"/>
              <a:gd name="connsiteY1" fmla="*/ 0 h 6858000"/>
              <a:gd name="connsiteX2" fmla="*/ 7104888 w 7104888"/>
              <a:gd name="connsiteY2" fmla="*/ 6858000 h 6858000"/>
              <a:gd name="connsiteX3" fmla="*/ 0 w 7104888"/>
              <a:gd name="connsiteY3" fmla="*/ 6858000 h 6858000"/>
              <a:gd name="connsiteX4" fmla="*/ 0 w 7104888"/>
              <a:gd name="connsiteY4" fmla="*/ 0 h 6858000"/>
              <a:gd name="connsiteX0" fmla="*/ 0 w 7104888"/>
              <a:gd name="connsiteY0" fmla="*/ 0 h 6858000"/>
              <a:gd name="connsiteX1" fmla="*/ 5695188 w 7104888"/>
              <a:gd name="connsiteY1" fmla="*/ 0 h 6858000"/>
              <a:gd name="connsiteX2" fmla="*/ 7104888 w 7104888"/>
              <a:gd name="connsiteY2" fmla="*/ 0 h 6858000"/>
              <a:gd name="connsiteX3" fmla="*/ 7104888 w 7104888"/>
              <a:gd name="connsiteY3" fmla="*/ 6858000 h 6858000"/>
              <a:gd name="connsiteX4" fmla="*/ 0 w 7104888"/>
              <a:gd name="connsiteY4" fmla="*/ 6858000 h 6858000"/>
              <a:gd name="connsiteX5" fmla="*/ 0 w 7104888"/>
              <a:gd name="connsiteY5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0287 w 7115175"/>
              <a:gd name="connsiteY4" fmla="*/ 6858000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10287 w 7115175"/>
              <a:gd name="connsiteY5" fmla="*/ 6858000 h 6858000"/>
              <a:gd name="connsiteX6" fmla="*/ 0 w 7115175"/>
              <a:gd name="connsiteY6" fmla="*/ 5048250 h 6858000"/>
              <a:gd name="connsiteX7" fmla="*/ 10287 w 7115175"/>
              <a:gd name="connsiteY7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0 w 7115175"/>
              <a:gd name="connsiteY0" fmla="*/ 504825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115175" h="6858000">
                <a:moveTo>
                  <a:pt x="0" y="5048250"/>
                </a:moveTo>
                <a:lnTo>
                  <a:pt x="5705475" y="0"/>
                </a:lnTo>
                <a:lnTo>
                  <a:pt x="7115175" y="0"/>
                </a:lnTo>
                <a:lnTo>
                  <a:pt x="7115175" y="6858000"/>
                </a:lnTo>
                <a:lnTo>
                  <a:pt x="1533526" y="6848475"/>
                </a:lnTo>
                <a:lnTo>
                  <a:pt x="0" y="50482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</p:spPr>
        <p:txBody>
          <a:bodyPr rIns="182880" anchor="ctr"/>
          <a:lstStyle>
            <a:lvl1pPr algn="r">
              <a:defRPr/>
            </a:lvl1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9" name="Right Triangle 8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Freeform 9"/>
          <p:cNvSpPr/>
          <p:nvPr/>
        </p:nvSpPr>
        <p:spPr>
          <a:xfrm>
            <a:off x="0" y="5048250"/>
            <a:ext cx="3571875" cy="1809750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1809750 h 1809750"/>
              <a:gd name="connsiteX1" fmla="*/ 1895475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  <a:gd name="connsiteX0" fmla="*/ 0 w 3571875"/>
              <a:gd name="connsiteY0" fmla="*/ 1809750 h 1809750"/>
              <a:gd name="connsiteX1" fmla="*/ 2038350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71875" h="1809750">
                <a:moveTo>
                  <a:pt x="0" y="1809750"/>
                </a:moveTo>
                <a:lnTo>
                  <a:pt x="2038350" y="0"/>
                </a:lnTo>
                <a:lnTo>
                  <a:pt x="3571875" y="1809750"/>
                </a:lnTo>
                <a:lnTo>
                  <a:pt x="0" y="18097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671197" y="1717501"/>
            <a:ext cx="5486400" cy="867444"/>
          </a:xfrm>
        </p:spPr>
        <p:txBody>
          <a:bodyPr anchor="b"/>
          <a:lstStyle>
            <a:lvl1pPr algn="l">
              <a:defRPr sz="2800" b="0"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143479" y="2180529"/>
            <a:ext cx="6096545" cy="740664"/>
          </a:xfrm>
        </p:spPr>
        <p:txBody>
          <a:bodyPr/>
          <a:lstStyle>
            <a:lvl1pPr marL="0" indent="0">
              <a:buNone/>
              <a:defRPr sz="14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02C8E809-DC6F-4306-97EB-2BBB19A53CD2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926780C-1734-481E-B519-B05ED53F1FE6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>
          <a:xfrm>
            <a:off x="-2382" y="5050633"/>
            <a:ext cx="3574257" cy="1807368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883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050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812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76450 w 3571875"/>
              <a:gd name="connsiteY2" fmla="*/ 22740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245519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38350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2433637 h 2433637"/>
              <a:gd name="connsiteX1" fmla="*/ 257175 w 3571875"/>
              <a:gd name="connsiteY1" fmla="*/ 0 h 2433637"/>
              <a:gd name="connsiteX2" fmla="*/ 2038350 w 3571875"/>
              <a:gd name="connsiteY2" fmla="*/ 628650 h 2433637"/>
              <a:gd name="connsiteX3" fmla="*/ 3571875 w 3571875"/>
              <a:gd name="connsiteY3" fmla="*/ 2433637 h 2433637"/>
              <a:gd name="connsiteX4" fmla="*/ 0 w 3571875"/>
              <a:gd name="connsiteY4" fmla="*/ 2433637 h 2433637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24051 w 3574257"/>
              <a:gd name="connsiteY2" fmla="*/ 3071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40682 w 3574257"/>
              <a:gd name="connsiteY2" fmla="*/ 450057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57351 w 3574257"/>
              <a:gd name="connsiteY2" fmla="*/ 2309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774032 w 3574257"/>
              <a:gd name="connsiteY2" fmla="*/ 161925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69294 w 3574257"/>
              <a:gd name="connsiteY2" fmla="*/ 2143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819275 w 3574257"/>
              <a:gd name="connsiteY2" fmla="*/ 200026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5494 w 3574257"/>
              <a:gd name="connsiteY2" fmla="*/ 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Freeform 7"/>
          <p:cNvSpPr/>
          <p:nvPr/>
        </p:nvSpPr>
        <p:spPr>
          <a:xfrm>
            <a:off x="-2380" y="5051292"/>
            <a:ext cx="9146380" cy="1806709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  <a:gd name="connsiteX0" fmla="*/ 0 w 3352800"/>
              <a:gd name="connsiteY0" fmla="*/ 2002631 h 2002631"/>
              <a:gd name="connsiteX1" fmla="*/ 754045 w 3352800"/>
              <a:gd name="connsiteY1" fmla="*/ 146832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26618 h 526618"/>
              <a:gd name="connsiteX1" fmla="*/ 980611 w 3352800"/>
              <a:gd name="connsiteY1" fmla="*/ 9368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6888 h 526888"/>
              <a:gd name="connsiteX1" fmla="*/ 744735 w 3352800"/>
              <a:gd name="connsiteY1" fmla="*/ 0 h 526888"/>
              <a:gd name="connsiteX2" fmla="*/ 3352800 w 3352800"/>
              <a:gd name="connsiteY2" fmla="*/ 270 h 526888"/>
              <a:gd name="connsiteX3" fmla="*/ 3352800 w 3352800"/>
              <a:gd name="connsiteY3" fmla="*/ 526888 h 526888"/>
              <a:gd name="connsiteX4" fmla="*/ 0 w 3352800"/>
              <a:gd name="connsiteY4" fmla="*/ 526888 h 526888"/>
              <a:gd name="connsiteX0" fmla="*/ 0 w 3352800"/>
              <a:gd name="connsiteY0" fmla="*/ 526618 h 526618"/>
              <a:gd name="connsiteX1" fmla="*/ 811948 w 3352800"/>
              <a:gd name="connsiteY1" fmla="*/ 6092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966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241069 w 3352800"/>
              <a:gd name="connsiteY2" fmla="*/ 94144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313 h 527313"/>
              <a:gd name="connsiteX1" fmla="*/ 900984 w 3352800"/>
              <a:gd name="connsiteY1" fmla="*/ 97774 h 527313"/>
              <a:gd name="connsiteX2" fmla="*/ 3352800 w 3352800"/>
              <a:gd name="connsiteY2" fmla="*/ 0 h 527313"/>
              <a:gd name="connsiteX3" fmla="*/ 3352800 w 3352800"/>
              <a:gd name="connsiteY3" fmla="*/ 527313 h 527313"/>
              <a:gd name="connsiteX4" fmla="*/ 0 w 3352800"/>
              <a:gd name="connsiteY4" fmla="*/ 527313 h 527313"/>
              <a:gd name="connsiteX0" fmla="*/ 0 w 3352800"/>
              <a:gd name="connsiteY0" fmla="*/ 527584 h 527584"/>
              <a:gd name="connsiteX1" fmla="*/ 748227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54864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100628"/>
            <a:ext cx="7520940" cy="35798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9140000">
            <a:off x="201168" y="5870448"/>
            <a:ext cx="2176272" cy="2011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D728168A-2700-4E86-A213-AA094DF0612B}" type="datetimeFigureOut">
              <a:rPr lang="en-US" smtClean="0"/>
              <a:pPr>
                <a:defRPr/>
              </a:pPr>
              <a:t>8/17/11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17514" y="6285122"/>
            <a:ext cx="472440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spc="200" baseline="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01038" y="6170822"/>
            <a:ext cx="502920" cy="502920"/>
          </a:xfrm>
          <a:prstGeom prst="ellipse">
            <a:avLst/>
          </a:prstGeom>
          <a:ln w="19050">
            <a:solidFill>
              <a:srgbClr val="FFFFFF"/>
            </a:solidFill>
          </a:ln>
        </p:spPr>
        <p:txBody>
          <a:bodyPr vert="horz" lIns="9144" tIns="9144" rIns="9144" bIns="9144" rtlCol="0" anchor="ctr">
            <a:normAutofit/>
          </a:bodyPr>
          <a:lstStyle>
            <a:lvl1pPr algn="ctr">
              <a:defRPr sz="165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07B81E64-DE3C-4257-8DF0-9E6FE7FC49D2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28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800"/>
        </a:spcBef>
        <a:buFont typeface="Arial" pitchFamily="34" charset="0"/>
        <a:buNone/>
        <a:defRPr sz="16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1737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023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6309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8595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3533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5819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792224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ctrTitle"/>
          </p:nvPr>
        </p:nvSpPr>
        <p:spPr>
          <a:xfrm>
            <a:off x="0" y="-152400"/>
            <a:ext cx="8610600" cy="2133600"/>
          </a:xfrm>
        </p:spPr>
        <p:txBody>
          <a:bodyPr>
            <a:normAutofit fontScale="90000"/>
          </a:bodyPr>
          <a:lstStyle/>
          <a:p>
            <a:r>
              <a:rPr lang="es-MX" sz="8800" dirty="0" smtClean="0"/>
              <a:t> </a:t>
            </a:r>
            <a:r>
              <a:rPr lang="es-MX" sz="9600" dirty="0" smtClean="0"/>
              <a:t>El Imperfecto</a:t>
            </a:r>
            <a:endParaRPr lang="en-US" sz="9600" dirty="0" smtClean="0"/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1066800" y="3810000"/>
            <a:ext cx="6400800" cy="1752600"/>
          </a:xfrm>
        </p:spPr>
        <p:txBody>
          <a:bodyPr>
            <a:normAutofit/>
          </a:bodyPr>
          <a:lstStyle/>
          <a:p>
            <a:r>
              <a:rPr lang="en-US" sz="4000" dirty="0"/>
              <a:t>How is the imperfect </a:t>
            </a:r>
            <a:r>
              <a:rPr lang="en-US" sz="4000" dirty="0" smtClean="0"/>
              <a:t>conjugated?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Which ending is </a:t>
            </a:r>
            <a:r>
              <a:rPr lang="en-US" dirty="0" smtClean="0"/>
              <a:t>it?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en-US" sz="8000" dirty="0" err="1" smtClean="0"/>
              <a:t>Caminar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1428494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How does it work?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algn="ctr"/>
            <a:r>
              <a:rPr lang="es-ES" sz="5100" b="0" dirty="0" smtClean="0"/>
              <a:t>Comer</a:t>
            </a:r>
          </a:p>
          <a:p>
            <a:r>
              <a:rPr lang="es-ES" sz="5100" dirty="0" smtClean="0"/>
              <a:t>Yo-</a:t>
            </a:r>
            <a:r>
              <a:rPr lang="es-ES" sz="5100" dirty="0"/>
              <a:t>	</a:t>
            </a:r>
            <a:r>
              <a:rPr lang="es-ES" sz="5100" dirty="0" smtClean="0"/>
              <a:t>		 Comer</a:t>
            </a:r>
            <a:r>
              <a:rPr lang="es-ES" sz="5100" dirty="0"/>
              <a:t>+ </a:t>
            </a:r>
            <a:r>
              <a:rPr lang="es-ES" sz="5100" dirty="0" err="1" smtClean="0"/>
              <a:t>ía</a:t>
            </a:r>
            <a:r>
              <a:rPr lang="es-ES" sz="5100" dirty="0" smtClean="0"/>
              <a:t>= Comía</a:t>
            </a:r>
          </a:p>
          <a:p>
            <a:r>
              <a:rPr lang="es-ES" sz="5100" dirty="0" smtClean="0"/>
              <a:t>Tu-			 </a:t>
            </a:r>
            <a:r>
              <a:rPr lang="es-ES" sz="5100" b="0" dirty="0" err="1" smtClean="0"/>
              <a:t>Comer+ías</a:t>
            </a:r>
            <a:r>
              <a:rPr lang="es-ES" sz="5100" b="0" dirty="0"/>
              <a:t>= </a:t>
            </a:r>
            <a:r>
              <a:rPr lang="es-ES" sz="5100" b="0" dirty="0" smtClean="0"/>
              <a:t>Comías</a:t>
            </a:r>
            <a:r>
              <a:rPr lang="es-ES" sz="5100" b="0" dirty="0"/>
              <a:t>	</a:t>
            </a:r>
            <a:r>
              <a:rPr lang="es-ES" sz="5100" dirty="0"/>
              <a:t>	</a:t>
            </a:r>
            <a:endParaRPr lang="es-ES" sz="5100" dirty="0" smtClean="0"/>
          </a:p>
          <a:p>
            <a:r>
              <a:rPr lang="es-ES" sz="5100" dirty="0" smtClean="0"/>
              <a:t>El</a:t>
            </a:r>
            <a:r>
              <a:rPr lang="es-ES" sz="5100" dirty="0"/>
              <a:t>/ </a:t>
            </a:r>
            <a:r>
              <a:rPr lang="es-ES" sz="5100" dirty="0" smtClean="0"/>
              <a:t>Ella/</a:t>
            </a:r>
            <a:r>
              <a:rPr lang="es-ES" sz="5100" dirty="0" err="1" smtClean="0"/>
              <a:t>Ud</a:t>
            </a:r>
            <a:r>
              <a:rPr lang="es-ES" sz="5100" dirty="0" smtClean="0"/>
              <a:t>- 	 	</a:t>
            </a:r>
            <a:r>
              <a:rPr lang="es-ES" sz="5100" dirty="0" err="1" smtClean="0"/>
              <a:t>Comer+ía</a:t>
            </a:r>
            <a:r>
              <a:rPr lang="es-ES" sz="5100" dirty="0"/>
              <a:t>= </a:t>
            </a:r>
            <a:r>
              <a:rPr lang="es-ES" sz="5100" dirty="0" smtClean="0"/>
              <a:t>Comía</a:t>
            </a:r>
            <a:endParaRPr lang="es-ES" sz="5100" dirty="0"/>
          </a:p>
          <a:p>
            <a:r>
              <a:rPr lang="es-ES" sz="5100" b="0" dirty="0" smtClean="0"/>
              <a:t>Ellos</a:t>
            </a:r>
            <a:r>
              <a:rPr lang="es-ES" sz="5100" b="0" dirty="0"/>
              <a:t>, </a:t>
            </a:r>
            <a:r>
              <a:rPr lang="es-ES" sz="5100" b="0" dirty="0" err="1" smtClean="0"/>
              <a:t>Ellas.Uds</a:t>
            </a:r>
            <a:r>
              <a:rPr lang="es-ES" sz="5100" b="0" dirty="0" smtClean="0"/>
              <a:t>.- 	</a:t>
            </a:r>
            <a:r>
              <a:rPr lang="es-ES" sz="5100" b="0" dirty="0" err="1" smtClean="0"/>
              <a:t>Comer+Ían</a:t>
            </a:r>
            <a:r>
              <a:rPr lang="es-ES" sz="5100" b="0" dirty="0" smtClean="0"/>
              <a:t>=Comían </a:t>
            </a:r>
            <a:endParaRPr lang="es-ES" sz="5100" b="0" dirty="0"/>
          </a:p>
          <a:p>
            <a:r>
              <a:rPr lang="es-ES" sz="5100" b="0" dirty="0" smtClean="0"/>
              <a:t>Nosotros -</a:t>
            </a:r>
            <a:r>
              <a:rPr lang="es-ES" sz="5100" b="0" dirty="0"/>
              <a:t>	</a:t>
            </a:r>
            <a:r>
              <a:rPr lang="es-ES" sz="5100" b="0" dirty="0" smtClean="0"/>
              <a:t>	 </a:t>
            </a:r>
            <a:r>
              <a:rPr lang="es-ES" sz="5100" b="0" dirty="0" err="1" smtClean="0"/>
              <a:t>Comer+íamos</a:t>
            </a:r>
            <a:r>
              <a:rPr lang="es-ES" sz="5100" b="0" dirty="0" smtClean="0"/>
              <a:t>=Comíamos</a:t>
            </a:r>
            <a:endParaRPr lang="es-ES" sz="5100" b="0" dirty="0"/>
          </a:p>
          <a:p>
            <a:r>
              <a:rPr lang="es-ES" sz="3200" b="0" dirty="0"/>
              <a:t>			</a:t>
            </a:r>
          </a:p>
          <a:p>
            <a:r>
              <a:rPr lang="es-ES" sz="3200" dirty="0"/>
              <a:t>	</a:t>
            </a:r>
            <a:endParaRPr lang="es-ES" sz="3200" dirty="0" smtClean="0"/>
          </a:p>
          <a:p>
            <a:endParaRPr lang="es-ES" sz="2400" dirty="0"/>
          </a:p>
          <a:p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1781880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Which ending is </a:t>
            </a:r>
            <a:r>
              <a:rPr lang="en-US" dirty="0" smtClean="0"/>
              <a:t>it?..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8000" dirty="0" err="1" smtClean="0"/>
              <a:t>Pintar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37016150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Which ending is </a:t>
            </a:r>
            <a:r>
              <a:rPr lang="en-US" dirty="0" smtClean="0"/>
              <a:t>it?…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8000" dirty="0" err="1" smtClean="0"/>
              <a:t>Tener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17650772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Which </a:t>
            </a:r>
            <a:r>
              <a:rPr lang="en-US" dirty="0"/>
              <a:t>ending is it</a:t>
            </a:r>
            <a:r>
              <a:rPr lang="en-US" dirty="0" smtClean="0"/>
              <a:t>?…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8000" dirty="0" smtClean="0"/>
              <a:t>Leer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31143961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Which ending is it?…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8000" dirty="0" err="1" smtClean="0"/>
              <a:t>Praticticar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2549128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Which ending is it?…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8000" dirty="0" err="1" smtClean="0"/>
              <a:t>Beber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672087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Which ending is it?…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8000" dirty="0" err="1" smtClean="0"/>
              <a:t>Escribir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16199760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Which ending is it?…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en-US" sz="8000" dirty="0" err="1" smtClean="0"/>
              <a:t>Abrir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2339487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Which ending is it?…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8000" dirty="0" err="1" smtClean="0"/>
              <a:t>Estudiar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2074758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/>
          </p:cNvSpPr>
          <p:nvPr>
            <p:ph type="title"/>
          </p:nvPr>
        </p:nvSpPr>
        <p:spPr>
          <a:xfrm>
            <a:off x="304800" y="-304800"/>
            <a:ext cx="7520940" cy="3713922"/>
          </a:xfrm>
        </p:spPr>
        <p:txBody>
          <a:bodyPr>
            <a:normAutofit/>
          </a:bodyPr>
          <a:lstStyle/>
          <a:p>
            <a:pPr algn="ctr"/>
            <a:r>
              <a:rPr lang="en-US" sz="4000" dirty="0"/>
              <a:t>To conjugate regular -ar verbs in the imperfect, simply drop the ending (-ar) and add one of the following:</a:t>
            </a: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Ar verbs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1100628"/>
            <a:ext cx="7520940" cy="3579849"/>
          </a:xfrm>
        </p:spPr>
        <p:txBody>
          <a:bodyPr>
            <a:normAutofit lnSpcReduction="10000"/>
          </a:bodyPr>
          <a:lstStyle/>
          <a:p>
            <a:endParaRPr lang="en-US" dirty="0"/>
          </a:p>
          <a:p>
            <a:r>
              <a:rPr lang="en-US" sz="3600" dirty="0" err="1" smtClean="0"/>
              <a:t>Yo</a:t>
            </a:r>
            <a:r>
              <a:rPr lang="en-US" sz="3600" dirty="0" smtClean="0"/>
              <a:t>				aba</a:t>
            </a:r>
          </a:p>
          <a:p>
            <a:r>
              <a:rPr lang="en-US" sz="3600" dirty="0" err="1" smtClean="0"/>
              <a:t>Tu</a:t>
            </a:r>
            <a:r>
              <a:rPr lang="en-US" sz="3600" dirty="0" smtClean="0"/>
              <a:t>				</a:t>
            </a:r>
            <a:r>
              <a:rPr lang="en-US" sz="3600" dirty="0" err="1" smtClean="0"/>
              <a:t>abas</a:t>
            </a:r>
            <a:endParaRPr lang="en-US" sz="3600" dirty="0"/>
          </a:p>
          <a:p>
            <a:r>
              <a:rPr lang="en-US" sz="3600" dirty="0" smtClean="0"/>
              <a:t>El/Ella/</a:t>
            </a:r>
            <a:r>
              <a:rPr lang="en-US" sz="3600" dirty="0" err="1" smtClean="0"/>
              <a:t>Ud</a:t>
            </a:r>
            <a:r>
              <a:rPr lang="en-US" sz="3600" dirty="0" smtClean="0"/>
              <a:t>.		aba</a:t>
            </a:r>
          </a:p>
          <a:p>
            <a:r>
              <a:rPr lang="en-US" sz="3600" dirty="0" err="1" smtClean="0"/>
              <a:t>Nosotros</a:t>
            </a:r>
            <a:r>
              <a:rPr lang="en-US" sz="3600" dirty="0" smtClean="0"/>
              <a:t>			</a:t>
            </a:r>
            <a:r>
              <a:rPr lang="en-US" sz="3600" dirty="0" err="1" smtClean="0"/>
              <a:t>ábamos</a:t>
            </a:r>
            <a:endParaRPr lang="en-US" sz="3600" dirty="0"/>
          </a:p>
          <a:p>
            <a:r>
              <a:rPr lang="en-US" sz="3600" dirty="0" err="1" smtClean="0"/>
              <a:t>Ellos</a:t>
            </a:r>
            <a:r>
              <a:rPr lang="en-US" sz="3600" dirty="0" smtClean="0"/>
              <a:t>/</a:t>
            </a:r>
            <a:r>
              <a:rPr lang="en-US" sz="3600" dirty="0" err="1" smtClean="0"/>
              <a:t>Ellas</a:t>
            </a:r>
            <a:r>
              <a:rPr lang="en-US" sz="3600" dirty="0" smtClean="0"/>
              <a:t>/</a:t>
            </a:r>
            <a:r>
              <a:rPr lang="en-US" sz="3600" dirty="0" err="1" smtClean="0"/>
              <a:t>Uds</a:t>
            </a:r>
            <a:r>
              <a:rPr lang="en-US" sz="3600" dirty="0" smtClean="0"/>
              <a:t>.	</a:t>
            </a:r>
            <a:r>
              <a:rPr lang="en-US" sz="3600" dirty="0" err="1" smtClean="0"/>
              <a:t>aban</a:t>
            </a:r>
            <a:endParaRPr lang="en-US" sz="36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18601299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-23191"/>
            <a:ext cx="8077200" cy="1851991"/>
          </a:xfrm>
        </p:spPr>
        <p:txBody>
          <a:bodyPr/>
          <a:lstStyle/>
          <a:p>
            <a:pPr algn="ctr"/>
            <a:r>
              <a:rPr lang="en-US" dirty="0"/>
              <a:t>To conjugate regular </a:t>
            </a:r>
            <a:r>
              <a:rPr lang="en-US" dirty="0" smtClean="0"/>
              <a:t>–</a:t>
            </a:r>
            <a:r>
              <a:rPr lang="en-US" dirty="0" err="1" smtClean="0"/>
              <a:t>Er</a:t>
            </a:r>
            <a:r>
              <a:rPr lang="en-US" dirty="0" smtClean="0"/>
              <a:t>/IR </a:t>
            </a:r>
            <a:r>
              <a:rPr lang="en-US" dirty="0"/>
              <a:t>verbs in the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imperfect</a:t>
            </a:r>
            <a:r>
              <a:rPr lang="en-US" dirty="0"/>
              <a:t>, </a:t>
            </a:r>
            <a:r>
              <a:rPr lang="en-US" i="1" dirty="0"/>
              <a:t>simply drop the ending </a:t>
            </a:r>
            <a:r>
              <a:rPr lang="en-US" i="1" dirty="0" smtClean="0"/>
              <a:t>(ER/IR) </a:t>
            </a:r>
            <a:r>
              <a:rPr lang="en-US" i="1" dirty="0"/>
              <a:t>and add one of </a:t>
            </a:r>
            <a:r>
              <a:rPr lang="en-US" dirty="0"/>
              <a:t>the following</a:t>
            </a:r>
            <a:r>
              <a:rPr lang="en-US" dirty="0" smtClean="0"/>
              <a:t>: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65158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ctr"/>
            <a:r>
              <a:rPr lang="en-US" sz="2800" b="0" dirty="0" smtClean="0"/>
              <a:t>Cantar</a:t>
            </a:r>
          </a:p>
          <a:p>
            <a:r>
              <a:rPr lang="en-US" sz="2800" dirty="0" err="1" smtClean="0"/>
              <a:t>Yo</a:t>
            </a:r>
            <a:r>
              <a:rPr lang="en-US" sz="2800" dirty="0" smtClean="0"/>
              <a:t>-			Cant</a:t>
            </a:r>
            <a:r>
              <a:rPr lang="en-US" sz="2800" strike="sngStrike" dirty="0" smtClean="0"/>
              <a:t>ar</a:t>
            </a:r>
            <a:r>
              <a:rPr lang="en-US" sz="2800" dirty="0" smtClean="0"/>
              <a:t> + aba= </a:t>
            </a:r>
            <a:r>
              <a:rPr lang="en-US" sz="2800" dirty="0" err="1" smtClean="0"/>
              <a:t>Cantaba</a:t>
            </a:r>
            <a:endParaRPr lang="en-US" sz="2800" dirty="0" smtClean="0"/>
          </a:p>
          <a:p>
            <a:r>
              <a:rPr lang="en-US" sz="2800" b="0" dirty="0" err="1" smtClean="0"/>
              <a:t>Tú</a:t>
            </a:r>
            <a:r>
              <a:rPr lang="en-US" sz="2800" b="0" dirty="0" smtClean="0"/>
              <a:t>-			</a:t>
            </a:r>
            <a:r>
              <a:rPr lang="en-US" sz="2800" b="0" dirty="0" err="1" smtClean="0"/>
              <a:t>Cantar+abas</a:t>
            </a:r>
            <a:r>
              <a:rPr lang="en-US" sz="2800" b="0" dirty="0"/>
              <a:t>= </a:t>
            </a:r>
            <a:r>
              <a:rPr lang="en-US" sz="2800" b="0" dirty="0" err="1" smtClean="0"/>
              <a:t>Cantabas</a:t>
            </a:r>
            <a:endParaRPr lang="en-US" sz="2800" b="0" dirty="0" smtClean="0"/>
          </a:p>
          <a:p>
            <a:r>
              <a:rPr lang="es-ES" sz="2800" dirty="0" smtClean="0"/>
              <a:t>El/Ella/Ud.-		Cantar+ </a:t>
            </a:r>
            <a:r>
              <a:rPr lang="es-ES" sz="2800" dirty="0"/>
              <a:t>aba= </a:t>
            </a:r>
            <a:r>
              <a:rPr lang="es-ES" sz="2800" dirty="0" smtClean="0"/>
              <a:t>Cantaba</a:t>
            </a:r>
          </a:p>
          <a:p>
            <a:r>
              <a:rPr lang="es-ES" sz="2800" b="0" dirty="0" smtClean="0"/>
              <a:t>Ellos/Ellas/Uds.-	Cantar </a:t>
            </a:r>
            <a:r>
              <a:rPr lang="es-ES" sz="2800" b="0" dirty="0"/>
              <a:t>+ </a:t>
            </a:r>
            <a:r>
              <a:rPr lang="es-ES" sz="2800" b="0" dirty="0" err="1" smtClean="0"/>
              <a:t>aban</a:t>
            </a:r>
            <a:r>
              <a:rPr lang="es-ES" sz="2800" b="0" dirty="0" smtClean="0"/>
              <a:t>= Cantaban</a:t>
            </a:r>
          </a:p>
          <a:p>
            <a:r>
              <a:rPr lang="es-ES" sz="2800" b="0" dirty="0" smtClean="0"/>
              <a:t>Nosotros-		Cantar </a:t>
            </a:r>
            <a:r>
              <a:rPr lang="es-ES" sz="2800" b="0" dirty="0"/>
              <a:t>+ </a:t>
            </a:r>
            <a:r>
              <a:rPr lang="es-ES" sz="2800" b="0" dirty="0" err="1" smtClean="0"/>
              <a:t>ábamos</a:t>
            </a:r>
            <a:r>
              <a:rPr lang="es-ES" sz="2800" b="0" dirty="0"/>
              <a:t>= Cantábamos</a:t>
            </a:r>
          </a:p>
          <a:p>
            <a:endParaRPr lang="es-ES" sz="2800" b="0" dirty="0"/>
          </a:p>
          <a:p>
            <a:r>
              <a:rPr lang="es-ES" sz="2800" b="0" dirty="0" smtClean="0"/>
              <a:t>*</a:t>
            </a:r>
            <a:r>
              <a:rPr lang="es-ES" sz="2800" b="0" dirty="0"/>
              <a:t>Note, only Nosotros </a:t>
            </a:r>
            <a:r>
              <a:rPr lang="es-ES" sz="2800" b="0" dirty="0" err="1"/>
              <a:t>form</a:t>
            </a:r>
            <a:r>
              <a:rPr lang="es-ES" sz="2800" b="0" dirty="0"/>
              <a:t> has </a:t>
            </a:r>
            <a:r>
              <a:rPr lang="es-ES" sz="2800" b="0" dirty="0" err="1"/>
              <a:t>an</a:t>
            </a:r>
            <a:r>
              <a:rPr lang="es-ES" sz="2800" b="0" dirty="0"/>
              <a:t> </a:t>
            </a:r>
            <a:r>
              <a:rPr lang="es-ES" sz="2800" b="0" dirty="0" err="1"/>
              <a:t>accent</a:t>
            </a:r>
            <a:r>
              <a:rPr lang="es-ES" sz="2800" b="0" dirty="0" smtClean="0"/>
              <a:t>! And Yo and </a:t>
            </a:r>
            <a:r>
              <a:rPr lang="es-ES" sz="2800" b="0" dirty="0" err="1" smtClean="0"/>
              <a:t>Ell</a:t>
            </a:r>
            <a:r>
              <a:rPr lang="es-ES" sz="2800" b="0" dirty="0" smtClean="0"/>
              <a:t>/</a:t>
            </a:r>
            <a:r>
              <a:rPr lang="es-ES" sz="2800" b="0" dirty="0" err="1" smtClean="0"/>
              <a:t>Ella.Ud</a:t>
            </a:r>
            <a:r>
              <a:rPr lang="es-ES" sz="2800" b="0" dirty="0" smtClean="0"/>
              <a:t>. Are </a:t>
            </a:r>
            <a:r>
              <a:rPr lang="es-ES" sz="2800" b="0" dirty="0" err="1" smtClean="0"/>
              <a:t>the</a:t>
            </a:r>
            <a:r>
              <a:rPr lang="es-ES" sz="2800" b="0" dirty="0" smtClean="0"/>
              <a:t> </a:t>
            </a:r>
            <a:r>
              <a:rPr lang="es-ES" sz="2800" b="0" dirty="0" err="1" smtClean="0"/>
              <a:t>same</a:t>
            </a:r>
            <a:r>
              <a:rPr lang="es-ES" sz="2800" b="0" dirty="0" smtClean="0"/>
              <a:t>.</a:t>
            </a:r>
            <a:endParaRPr lang="es-ES" sz="2800" b="0" dirty="0"/>
          </a:p>
          <a:p>
            <a:endParaRPr lang="es-ES" sz="2800" b="0" dirty="0" smtClean="0"/>
          </a:p>
          <a:p>
            <a:endParaRPr lang="es-ES" sz="2800" b="0" dirty="0"/>
          </a:p>
          <a:p>
            <a:endParaRPr lang="es-ES" sz="2800" dirty="0"/>
          </a:p>
          <a:p>
            <a:endParaRPr lang="es-ES" sz="2800" dirty="0"/>
          </a:p>
          <a:p>
            <a:endParaRPr lang="es-ES" sz="2800" b="0" dirty="0"/>
          </a:p>
          <a:p>
            <a:endParaRPr lang="en-US" sz="2800" b="0" dirty="0"/>
          </a:p>
          <a:p>
            <a:endParaRPr lang="en-US" sz="2800" b="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How does it all work?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39237433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ER/IR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4400" y="1066800"/>
            <a:ext cx="7482840" cy="4614372"/>
          </a:xfrm>
        </p:spPr>
        <p:txBody>
          <a:bodyPr>
            <a:noAutofit/>
          </a:bodyPr>
          <a:lstStyle/>
          <a:p>
            <a:r>
              <a:rPr lang="es-ES" sz="4800" dirty="0"/>
              <a:t>Yo		</a:t>
            </a:r>
            <a:r>
              <a:rPr lang="es-ES" sz="4800" dirty="0" smtClean="0"/>
              <a:t>			</a:t>
            </a:r>
            <a:r>
              <a:rPr lang="es-ES" sz="4800" dirty="0" err="1" smtClean="0"/>
              <a:t>ía</a:t>
            </a:r>
            <a:r>
              <a:rPr lang="es-ES" sz="4800" dirty="0"/>
              <a:t>		</a:t>
            </a:r>
          </a:p>
          <a:p>
            <a:r>
              <a:rPr lang="es-ES" sz="4800" dirty="0"/>
              <a:t>Tu				</a:t>
            </a:r>
            <a:r>
              <a:rPr lang="es-ES" sz="4800" dirty="0" smtClean="0"/>
              <a:t>	</a:t>
            </a:r>
            <a:r>
              <a:rPr lang="es-ES" sz="4800" dirty="0" err="1" smtClean="0"/>
              <a:t>ías</a:t>
            </a:r>
            <a:endParaRPr lang="es-ES" sz="4800" dirty="0"/>
          </a:p>
          <a:p>
            <a:r>
              <a:rPr lang="es-ES" sz="4800" dirty="0" smtClean="0"/>
              <a:t>El/ Ella/</a:t>
            </a:r>
            <a:r>
              <a:rPr lang="es-ES" sz="4800" dirty="0" err="1" smtClean="0"/>
              <a:t>Ud</a:t>
            </a:r>
            <a:r>
              <a:rPr lang="es-ES" sz="4800" dirty="0" smtClean="0"/>
              <a:t>		</a:t>
            </a:r>
            <a:r>
              <a:rPr lang="es-ES" sz="4800" dirty="0" err="1" smtClean="0"/>
              <a:t>ía</a:t>
            </a:r>
            <a:endParaRPr lang="es-ES" sz="4800" dirty="0"/>
          </a:p>
          <a:p>
            <a:r>
              <a:rPr lang="es-ES" sz="4800" dirty="0" smtClean="0"/>
              <a:t>Nosotros 			</a:t>
            </a:r>
            <a:r>
              <a:rPr lang="es-ES" sz="4800" dirty="0" err="1" smtClean="0"/>
              <a:t>íamos</a:t>
            </a:r>
            <a:endParaRPr lang="es-ES" sz="4800" dirty="0"/>
          </a:p>
          <a:p>
            <a:r>
              <a:rPr lang="es-ES" sz="4800" dirty="0" smtClean="0"/>
              <a:t>Ellos, </a:t>
            </a:r>
            <a:r>
              <a:rPr lang="es-ES" sz="4800" dirty="0" err="1" smtClean="0"/>
              <a:t>Ellas.Uds</a:t>
            </a:r>
            <a:r>
              <a:rPr lang="es-ES" sz="4800" dirty="0" smtClean="0"/>
              <a:t>.	</a:t>
            </a:r>
            <a:r>
              <a:rPr lang="es-ES" sz="4800" dirty="0" err="1" smtClean="0"/>
              <a:t>Ían</a:t>
            </a:r>
            <a:endParaRPr lang="es-ES" sz="4800" dirty="0" smtClean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2093617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How Does it work?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endParaRPr lang="es-ES" dirty="0" smtClean="0"/>
          </a:p>
          <a:p>
            <a:pPr algn="ctr"/>
            <a:r>
              <a:rPr lang="es-ES" sz="4500" dirty="0" smtClean="0"/>
              <a:t>Vivir</a:t>
            </a:r>
          </a:p>
          <a:p>
            <a:r>
              <a:rPr lang="es-ES" sz="4500" dirty="0" smtClean="0"/>
              <a:t>Yo-</a:t>
            </a:r>
            <a:r>
              <a:rPr lang="es-ES" sz="4500" dirty="0"/>
              <a:t>		</a:t>
            </a:r>
            <a:r>
              <a:rPr lang="es-ES" sz="4500" dirty="0" smtClean="0"/>
              <a:t>	 Vivir+ </a:t>
            </a:r>
            <a:r>
              <a:rPr lang="es-ES" sz="4500" dirty="0" err="1"/>
              <a:t>ía</a:t>
            </a:r>
            <a:r>
              <a:rPr lang="es-ES" sz="4500" dirty="0"/>
              <a:t>= </a:t>
            </a:r>
            <a:r>
              <a:rPr lang="es-ES" sz="4500" dirty="0" smtClean="0"/>
              <a:t>Vivía</a:t>
            </a:r>
          </a:p>
          <a:p>
            <a:r>
              <a:rPr lang="es-ES" sz="4500" b="0" dirty="0" smtClean="0"/>
              <a:t>Tu-			</a:t>
            </a:r>
            <a:r>
              <a:rPr lang="es-ES" sz="4500" b="0" dirty="0" err="1" smtClean="0"/>
              <a:t>Vivir+ías</a:t>
            </a:r>
            <a:r>
              <a:rPr lang="es-ES" sz="4500" b="0" dirty="0" smtClean="0"/>
              <a:t>= Vivías		</a:t>
            </a:r>
          </a:p>
          <a:p>
            <a:r>
              <a:rPr lang="es-ES" sz="4500" dirty="0" smtClean="0"/>
              <a:t>El</a:t>
            </a:r>
            <a:r>
              <a:rPr lang="es-ES" sz="4500" dirty="0"/>
              <a:t>/ Ella/</a:t>
            </a:r>
            <a:r>
              <a:rPr lang="es-ES" sz="4500" dirty="0" err="1"/>
              <a:t>Ud</a:t>
            </a:r>
            <a:r>
              <a:rPr lang="es-ES" sz="4500" dirty="0"/>
              <a:t>- 	 	</a:t>
            </a:r>
            <a:r>
              <a:rPr lang="es-ES" sz="4500" dirty="0" err="1" smtClean="0"/>
              <a:t>Vivir+ía</a:t>
            </a:r>
            <a:r>
              <a:rPr lang="es-ES" sz="4500" dirty="0"/>
              <a:t>= </a:t>
            </a:r>
            <a:r>
              <a:rPr lang="es-ES" sz="4500" dirty="0" smtClean="0"/>
              <a:t>Vivía</a:t>
            </a:r>
            <a:endParaRPr lang="es-ES" sz="4500" dirty="0"/>
          </a:p>
          <a:p>
            <a:r>
              <a:rPr lang="es-ES" sz="4500" b="0" dirty="0"/>
              <a:t>Ellos, </a:t>
            </a:r>
            <a:r>
              <a:rPr lang="es-ES" sz="4500" b="0" dirty="0" smtClean="0"/>
              <a:t>Ellas/Uds</a:t>
            </a:r>
            <a:r>
              <a:rPr lang="es-ES" sz="4500" b="0" dirty="0"/>
              <a:t>.- 	</a:t>
            </a:r>
            <a:r>
              <a:rPr lang="es-ES" sz="4500" b="0" dirty="0" smtClean="0"/>
              <a:t>Vivir+Ían=Vivían </a:t>
            </a:r>
            <a:endParaRPr lang="es-ES" sz="4500" b="0" dirty="0"/>
          </a:p>
          <a:p>
            <a:r>
              <a:rPr lang="es-ES" sz="4500" b="0" dirty="0"/>
              <a:t>Nosotros -		 </a:t>
            </a:r>
            <a:r>
              <a:rPr lang="es-ES" sz="4500" b="0" dirty="0" err="1" smtClean="0"/>
              <a:t>Vivir+íamos</a:t>
            </a:r>
            <a:r>
              <a:rPr lang="es-ES" sz="4500" b="0" dirty="0" smtClean="0"/>
              <a:t>=Vivíamos</a:t>
            </a:r>
            <a:endParaRPr lang="es-ES" sz="4500" b="0" dirty="0"/>
          </a:p>
          <a:p>
            <a:r>
              <a:rPr lang="es-ES" sz="4500" b="0" dirty="0"/>
              <a:t>			</a:t>
            </a:r>
          </a:p>
          <a:p>
            <a:r>
              <a:rPr lang="es-ES" sz="4500" b="0" dirty="0"/>
              <a:t>	</a:t>
            </a:r>
          </a:p>
          <a:p>
            <a:endParaRPr lang="en-US" sz="45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174753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Which ending is it?..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8000" dirty="0" smtClean="0"/>
              <a:t>Comer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19955440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Which ending is </a:t>
            </a:r>
            <a:r>
              <a:rPr lang="en-US" dirty="0" smtClean="0"/>
              <a:t>it?…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8000" dirty="0" err="1" smtClean="0"/>
              <a:t>Hablar</a:t>
            </a:r>
            <a:endParaRPr lang="en-US" sz="8000" dirty="0"/>
          </a:p>
        </p:txBody>
      </p:sp>
    </p:spTree>
    <p:extLst>
      <p:ext uri="{BB962C8B-B14F-4D97-AF65-F5344CB8AC3E}">
        <p14:creationId xmlns="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val="3742275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Relationship Id="rId2" Type="http://schemas.openxmlformats.org/officeDocument/2006/relationships/image" Target="../media/image2.jpeg"/></Relationships>
</file>

<file path=ppt/theme/theme1.xml><?xml version="1.0" encoding="utf-8"?>
<a:theme xmlns:a="http://schemas.openxmlformats.org/drawingml/2006/main" name="Angles">
  <a:themeElements>
    <a:clrScheme name="Angles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F96A1B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Angles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微软雅黑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ＭＳ Ｐゴシック"/>
        <a:font script="Hang" typeface="맑은 고딕"/>
        <a:font script="Hans" typeface="隶书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ngle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20400000"/>
            </a:lightRig>
          </a:scene3d>
          <a:sp3d contourW="6350">
            <a:bevelT w="41275" h="19050" prst="angle"/>
            <a:contourClr>
              <a:schemeClr val="phClr">
                <a:shade val="25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0000"/>
                <a:shade val="85000"/>
              </a:schemeClr>
              <a:schemeClr val="phClr">
                <a:tint val="95000"/>
                <a:shade val="99000"/>
              </a:schemeClr>
            </a:duotone>
          </a:blip>
          <a:tile tx="0" ty="0" sx="100000" sy="100000" flip="none" algn="tl"/>
        </a:blipFill>
        <a:blipFill rotWithShape="1">
          <a:blip xmlns:r="http://schemas.openxmlformats.org/officeDocument/2006/relationships" r:embed="rId2">
            <a:duotone>
              <a:schemeClr val="phClr">
                <a:tint val="93000"/>
                <a:shade val="85000"/>
              </a:schemeClr>
              <a:schemeClr val="phClr">
                <a:tint val="96000"/>
                <a:shade val="99000"/>
              </a:schemeClr>
            </a:duotone>
          </a:blip>
          <a:tile tx="0" ty="0" sx="90000" sy="9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676</TotalTime>
  <Words>438</Words>
  <Application>Microsoft Macintosh PowerPoint</Application>
  <PresentationFormat>On-screen Show (4:3)</PresentationFormat>
  <Paragraphs>72</Paragraphs>
  <Slides>19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Angles</vt:lpstr>
      <vt:lpstr> El Imperfecto</vt:lpstr>
      <vt:lpstr>To conjugate regular -ar verbs in the imperfect, simply drop the ending (-ar) and add one of the following:</vt:lpstr>
      <vt:lpstr>Ar verbs</vt:lpstr>
      <vt:lpstr>To conjugate regular –Er/IR verbs in the  imperfect, simply drop the ending (ER/IR) and add one of the following:</vt:lpstr>
      <vt:lpstr>How does it all work?</vt:lpstr>
      <vt:lpstr>ER/IR </vt:lpstr>
      <vt:lpstr>How Does it work?</vt:lpstr>
      <vt:lpstr>Which ending is it?..</vt:lpstr>
      <vt:lpstr>Which ending is it?…</vt:lpstr>
      <vt:lpstr>Which ending is it?</vt:lpstr>
      <vt:lpstr>How does it work?</vt:lpstr>
      <vt:lpstr>Which ending is it?..</vt:lpstr>
      <vt:lpstr>Which ending is it?…</vt:lpstr>
      <vt:lpstr>Which ending is it?…</vt:lpstr>
      <vt:lpstr>Which ending is it?…</vt:lpstr>
      <vt:lpstr>Which ending is it?…</vt:lpstr>
      <vt:lpstr>Which ending is it?…</vt:lpstr>
      <vt:lpstr>Which ending is it?…</vt:lpstr>
      <vt:lpstr>Which ending is it?…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Ecuador </dc:title>
  <dc:creator>USER#1</dc:creator>
  <cp:lastModifiedBy>IT</cp:lastModifiedBy>
  <cp:revision>55</cp:revision>
  <dcterms:created xsi:type="dcterms:W3CDTF">2011-08-18T06:55:29Z</dcterms:created>
  <dcterms:modified xsi:type="dcterms:W3CDTF">2011-08-18T07:29:43Z</dcterms:modified>
</cp:coreProperties>
</file>

<file path=docProps/thumbnail.jpeg>
</file>